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39"/>
  </p:notesMasterIdLst>
  <p:sldIdLst>
    <p:sldId id="256" r:id="rId3"/>
    <p:sldId id="897" r:id="rId4"/>
    <p:sldId id="543" r:id="rId5"/>
    <p:sldId id="724" r:id="rId6"/>
    <p:sldId id="883" r:id="rId7"/>
    <p:sldId id="544" r:id="rId8"/>
    <p:sldId id="545" r:id="rId9"/>
    <p:sldId id="735" r:id="rId10"/>
    <p:sldId id="259" r:id="rId11"/>
    <p:sldId id="893" r:id="rId12"/>
    <p:sldId id="733" r:id="rId13"/>
    <p:sldId id="738" r:id="rId14"/>
    <p:sldId id="740" r:id="rId15"/>
    <p:sldId id="878" r:id="rId16"/>
    <p:sldId id="886" r:id="rId17"/>
    <p:sldId id="892" r:id="rId18"/>
    <p:sldId id="887" r:id="rId19"/>
    <p:sldId id="891" r:id="rId20"/>
    <p:sldId id="867" r:id="rId21"/>
    <p:sldId id="894" r:id="rId22"/>
    <p:sldId id="257" r:id="rId23"/>
    <p:sldId id="889" r:id="rId24"/>
    <p:sldId id="895" r:id="rId25"/>
    <p:sldId id="890" r:id="rId26"/>
    <p:sldId id="896" r:id="rId27"/>
    <p:sldId id="868" r:id="rId28"/>
    <p:sldId id="898" r:id="rId29"/>
    <p:sldId id="748" r:id="rId30"/>
    <p:sldId id="885" r:id="rId31"/>
    <p:sldId id="338" r:id="rId32"/>
    <p:sldId id="884" r:id="rId33"/>
    <p:sldId id="260" r:id="rId34"/>
    <p:sldId id="672" r:id="rId35"/>
    <p:sldId id="737" r:id="rId36"/>
    <p:sldId id="723" r:id="rId37"/>
    <p:sldId id="434"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2"/>
    <p:restoredTop sz="89388"/>
  </p:normalViewPr>
  <p:slideViewPr>
    <p:cSldViewPr snapToGrid="0" snapToObjects="1">
      <p:cViewPr varScale="1">
        <p:scale>
          <a:sx n="152" d="100"/>
          <a:sy n="152" d="100"/>
        </p:scale>
        <p:origin x="59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According to archival records, the source of many introductions to North America were from the “Miyagi” region, an area of intense aquacultural production today (see Figure 1; NRC 2004; Barrett 1963), though there are some indications of introductions from other Japanese populations (“Hiroshima” and “Hokkaido” strains; see Figure 1), and South Korea and China. (Note: the oft-cited Kumamoto strain is the congener </a:t>
            </a:r>
            <a:r>
              <a:rPr lang="en-US" sz="900" i="1" kern="1200" dirty="0">
                <a:solidFill>
                  <a:schemeClr val="tx1"/>
                </a:solidFill>
                <a:effectLst/>
                <a:latin typeface="+mn-lt"/>
                <a:ea typeface="+mn-ea"/>
                <a:cs typeface="+mn-cs"/>
              </a:rPr>
              <a:t>C. </a:t>
            </a:r>
            <a:r>
              <a:rPr lang="en-US" sz="900" i="1" kern="1200" dirty="0" err="1">
                <a:solidFill>
                  <a:schemeClr val="tx1"/>
                </a:solidFill>
                <a:effectLst/>
                <a:latin typeface="+mn-lt"/>
                <a:ea typeface="+mn-ea"/>
                <a:cs typeface="+mn-cs"/>
              </a:rPr>
              <a:t>sikamea</a:t>
            </a:r>
            <a:r>
              <a:rPr lang="en-US" sz="900" kern="1200" dirty="0">
                <a:solidFill>
                  <a:schemeClr val="tx1"/>
                </a:solidFill>
                <a:effectLst/>
                <a:latin typeface="+mn-lt"/>
                <a:ea typeface="+mn-ea"/>
                <a:cs typeface="+mn-cs"/>
              </a:rPr>
              <a:t>). However, the population sources of most oyster introductions are likely incomplete, as an unknown frequency of oyster introductions were never officially reported (NRC 2004).</a:t>
            </a:r>
          </a:p>
        </p:txBody>
      </p:sp>
      <p:sp>
        <p:nvSpPr>
          <p:cNvPr id="4" name="Slide Number Placeholder 3"/>
          <p:cNvSpPr>
            <a:spLocks noGrp="1"/>
          </p:cNvSpPr>
          <p:nvPr>
            <p:ph type="sldNum" sz="quarter" idx="5"/>
          </p:nvPr>
        </p:nvSpPr>
        <p:spPr/>
        <p:txBody>
          <a:bodyPr/>
          <a:lstStyle/>
          <a:p>
            <a:fld id="{8237F9D5-82D6-724C-B637-2375F0691D4A}" type="slidenum">
              <a:rPr lang="en-US" smtClean="0"/>
              <a:t>9</a:t>
            </a:fld>
            <a:endParaRPr lang="en-US"/>
          </a:p>
        </p:txBody>
      </p:sp>
    </p:spTree>
    <p:extLst>
      <p:ext uri="{BB962C8B-B14F-4D97-AF65-F5344CB8AC3E}">
        <p14:creationId xmlns:p14="http://schemas.microsoft.com/office/powerpoint/2010/main" val="4102064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18</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21</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31</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32</a:t>
            </a:fld>
            <a:endParaRPr lang="en-US"/>
          </a:p>
        </p:txBody>
      </p:sp>
    </p:spTree>
    <p:extLst>
      <p:ext uri="{BB962C8B-B14F-4D97-AF65-F5344CB8AC3E}">
        <p14:creationId xmlns:p14="http://schemas.microsoft.com/office/powerpoint/2010/main" val="222393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10/24/22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10/24/22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10/24/22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10/24/22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10/24/22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10/24/22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10/24/22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10/24/22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tiff"/><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332588"/>
            <a:ext cx="8738647" cy="1118833"/>
          </a:xfrm>
        </p:spPr>
        <p:txBody>
          <a:bodyPr>
            <a:normAutofit fontScale="90000"/>
          </a:bodyPr>
          <a:lstStyle/>
          <a:p>
            <a:r>
              <a:rPr lang="en-US" i="1" dirty="0">
                <a:latin typeface="Arial" panose="020B0604020202020204" pitchFamily="34" charset="0"/>
                <a:cs typeface="Arial" panose="020B0604020202020204" pitchFamily="34" charset="0"/>
              </a:rPr>
              <a:t>The genetic legacy of the deliberate introduction of Pacific oysters</a:t>
            </a:r>
            <a:endParaRPr lang="en-US" sz="1650"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93569" y="1549747"/>
            <a:ext cx="3601039" cy="1241822"/>
          </a:xfrm>
        </p:spPr>
        <p:txBody>
          <a:bodyPr>
            <a:normAutofit/>
          </a:bodyPr>
          <a:lstStyle/>
          <a:p>
            <a:r>
              <a:rPr lang="en-US" sz="2800" dirty="0">
                <a:latin typeface="Arial" panose="020B0604020202020204" pitchFamily="34" charset="0"/>
                <a:cs typeface="Arial" panose="020B0604020202020204" pitchFamily="34" charset="0"/>
              </a:rPr>
              <a:t>Erik Sotka </a:t>
            </a:r>
          </a:p>
          <a:p>
            <a:r>
              <a:rPr lang="en-US" sz="2800" dirty="0">
                <a:latin typeface="Arial" panose="020B0604020202020204" pitchFamily="34" charset="0"/>
                <a:cs typeface="Arial" panose="020B0604020202020204" pitchFamily="34" charset="0"/>
              </a:rPr>
              <a:t>Allan Strand</a:t>
            </a:r>
            <a:endParaRPr lang="en-US" sz="2800" baseline="30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stretch>
            <a:fillRect/>
          </a:stretch>
        </p:blipFill>
        <p:spPr>
          <a:xfrm>
            <a:off x="3335350" y="1722803"/>
            <a:ext cx="4340433" cy="3015850"/>
          </a:xfrm>
          <a:prstGeom prst="rect">
            <a:avLst/>
          </a:prstGeom>
          <a:ln>
            <a:solidFill>
              <a:schemeClr val="tx1"/>
            </a:solid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462213"/>
          </a:xfrm>
          <a:prstGeom prst="rect">
            <a:avLst/>
          </a:prstGeom>
          <a:noFill/>
        </p:spPr>
        <p:txBody>
          <a:bodyPr wrap="square" rtlCol="0">
            <a:spAutoFit/>
          </a:bodyPr>
          <a:lstStyle/>
          <a:p>
            <a:r>
              <a:rPr lang="en-US" sz="1400" b="0" i="0" u="none" strike="noStrike" dirty="0">
                <a:solidFill>
                  <a:schemeClr val="bg1">
                    <a:lumMod val="50000"/>
                  </a:schemeClr>
                </a:solidFill>
                <a:effectLst/>
                <a:latin typeface="Arial" panose="020B0604020202020204" pitchFamily="34" charset="0"/>
              </a:rPr>
              <a:t>Ryan Carnegie, Jim Carlton, Lucia Couceiro, Jeff Crooks, </a:t>
            </a:r>
            <a:r>
              <a:rPr lang="en-US" sz="1400" b="0" i="0" u="none" strike="noStrike" dirty="0" err="1">
                <a:solidFill>
                  <a:schemeClr val="bg1">
                    <a:lumMod val="50000"/>
                  </a:schemeClr>
                </a:solidFill>
                <a:effectLst/>
                <a:latin typeface="Arial" panose="020B0604020202020204" pitchFamily="34" charset="0"/>
              </a:rPr>
              <a:t>Hikaru</a:t>
            </a:r>
            <a:r>
              <a:rPr lang="en-US" sz="1400" b="0" i="0" u="none" strike="noStrike" dirty="0">
                <a:solidFill>
                  <a:schemeClr val="bg1">
                    <a:lumMod val="50000"/>
                  </a:schemeClr>
                </a:solidFill>
                <a:effectLst/>
                <a:latin typeface="Arial" panose="020B0604020202020204" pitchFamily="34" charset="0"/>
              </a:rPr>
              <a:t> Endo, Hilary Heyford, Masakazu Hori, </a:t>
            </a:r>
            <a:r>
              <a:rPr lang="en-US" sz="1400" b="0" i="0" u="none" strike="noStrike" dirty="0" err="1">
                <a:solidFill>
                  <a:schemeClr val="bg1">
                    <a:lumMod val="50000"/>
                  </a:schemeClr>
                </a:solidFill>
                <a:effectLst/>
                <a:latin typeface="Arial" panose="020B0604020202020204" pitchFamily="34" charset="0"/>
              </a:rPr>
              <a:t>Mits</a:t>
            </a:r>
            <a:r>
              <a:rPr lang="en-US" sz="1400" b="0" i="0" u="none" strike="noStrike" dirty="0">
                <a:solidFill>
                  <a:schemeClr val="bg1">
                    <a:lumMod val="50000"/>
                  </a:schemeClr>
                </a:solidFill>
                <a:effectLst/>
                <a:latin typeface="Arial" panose="020B0604020202020204" pitchFamily="34" charset="0"/>
              </a:rPr>
              <a:t> </a:t>
            </a:r>
            <a:r>
              <a:rPr lang="en-US" sz="1400" b="0" i="0" u="none" strike="noStrike" dirty="0" err="1">
                <a:solidFill>
                  <a:schemeClr val="bg1">
                    <a:lumMod val="50000"/>
                  </a:schemeClr>
                </a:solidFill>
                <a:effectLst/>
                <a:latin typeface="Arial" panose="020B0604020202020204" pitchFamily="34" charset="0"/>
              </a:rPr>
              <a:t>Kamiya</a:t>
            </a:r>
            <a:r>
              <a:rPr lang="en-US" sz="1400" b="0" i="0" u="none" strike="noStrike" dirty="0">
                <a:solidFill>
                  <a:schemeClr val="bg1">
                    <a:lumMod val="50000"/>
                  </a:schemeClr>
                </a:solidFill>
                <a:effectLst/>
                <a:latin typeface="Arial" panose="020B0604020202020204" pitchFamily="34" charset="0"/>
              </a:rPr>
              <a:t>, Gen </a:t>
            </a:r>
            <a:r>
              <a:rPr lang="en-US" sz="1400" b="0" i="0" u="none" strike="noStrike" dirty="0" err="1">
                <a:solidFill>
                  <a:schemeClr val="bg1">
                    <a:lumMod val="50000"/>
                  </a:schemeClr>
                </a:solidFill>
                <a:effectLst/>
                <a:latin typeface="Arial" panose="020B0604020202020204" pitchFamily="34" charset="0"/>
              </a:rPr>
              <a:t>Kanaya</a:t>
            </a:r>
            <a:r>
              <a:rPr lang="en-US" sz="1400" b="0" i="0" u="none" strike="noStrike" dirty="0">
                <a:solidFill>
                  <a:schemeClr val="bg1">
                    <a:lumMod val="50000"/>
                  </a:schemeClr>
                </a:solidFill>
                <a:effectLst/>
                <a:latin typeface="Arial" panose="020B0604020202020204" pitchFamily="34" charset="0"/>
              </a:rPr>
              <a:t>, Judith </a:t>
            </a:r>
            <a:r>
              <a:rPr lang="en-US" sz="1400" b="0" i="0" u="none" strike="noStrike" dirty="0" err="1">
                <a:solidFill>
                  <a:schemeClr val="bg1">
                    <a:lumMod val="50000"/>
                  </a:schemeClr>
                </a:solidFill>
                <a:effectLst/>
                <a:latin typeface="Arial" panose="020B0604020202020204" pitchFamily="34" charset="0"/>
              </a:rPr>
              <a:t>Kochmann</a:t>
            </a:r>
            <a:r>
              <a:rPr lang="en-US" sz="1400" b="0" i="0" u="none" strike="noStrike" dirty="0">
                <a:solidFill>
                  <a:schemeClr val="bg1">
                    <a:lumMod val="50000"/>
                  </a:schemeClr>
                </a:solidFill>
                <a:effectLst/>
                <a:latin typeface="Arial" panose="020B0604020202020204" pitchFamily="34" charset="0"/>
              </a:rPr>
              <a:t>, </a:t>
            </a:r>
            <a:r>
              <a:rPr lang="en-US" sz="1400" b="0" i="0" u="none" strike="noStrike" dirty="0" err="1">
                <a:solidFill>
                  <a:schemeClr val="bg1">
                    <a:lumMod val="50000"/>
                  </a:schemeClr>
                </a:solidFill>
                <a:effectLst/>
                <a:latin typeface="Arial" panose="020B0604020202020204" pitchFamily="34" charset="0"/>
              </a:rPr>
              <a:t>Kun-Seop</a:t>
            </a:r>
            <a:r>
              <a:rPr lang="en-US" sz="1400" b="0" i="0" u="none" strike="noStrike" dirty="0">
                <a:solidFill>
                  <a:schemeClr val="bg1">
                    <a:lumMod val="50000"/>
                  </a:schemeClr>
                </a:solidFill>
                <a:effectLst/>
                <a:latin typeface="Arial" panose="020B0604020202020204" pitchFamily="34" charset="0"/>
              </a:rPr>
              <a:t> Lee, Lauren Lees, Hannah Miller, Massa </a:t>
            </a:r>
            <a:r>
              <a:rPr lang="en-US" sz="1400" b="0" i="0" u="none" strike="noStrike" dirty="0" err="1">
                <a:solidFill>
                  <a:schemeClr val="bg1">
                    <a:lumMod val="50000"/>
                  </a:schemeClr>
                </a:solidFill>
                <a:effectLst/>
                <a:latin typeface="Arial" panose="020B0604020202020204" pitchFamily="34" charset="0"/>
              </a:rPr>
              <a:t>Nakaoka</a:t>
            </a:r>
            <a:r>
              <a:rPr lang="en-US" sz="1400" b="0" i="0" u="none" strike="noStrike" dirty="0">
                <a:solidFill>
                  <a:schemeClr val="bg1">
                    <a:lumMod val="50000"/>
                  </a:schemeClr>
                </a:solidFill>
                <a:effectLst/>
                <a:latin typeface="Arial" panose="020B0604020202020204" pitchFamily="34" charset="0"/>
              </a:rPr>
              <a:t>, Eric </a:t>
            </a:r>
            <a:r>
              <a:rPr lang="en-US" sz="1400" b="0" i="0" u="none" strike="noStrike" dirty="0" err="1">
                <a:solidFill>
                  <a:schemeClr val="bg1">
                    <a:lumMod val="50000"/>
                  </a:schemeClr>
                </a:solidFill>
                <a:effectLst/>
                <a:latin typeface="Arial" panose="020B0604020202020204" pitchFamily="34" charset="0"/>
              </a:rPr>
              <a:t>Pante</a:t>
            </a:r>
            <a:r>
              <a:rPr lang="en-US" sz="1400" b="0" i="0" u="none" strike="noStrike" dirty="0">
                <a:solidFill>
                  <a:schemeClr val="bg1">
                    <a:lumMod val="50000"/>
                  </a:schemeClr>
                </a:solidFill>
                <a:effectLst/>
                <a:latin typeface="Arial" panose="020B0604020202020204" pitchFamily="34" charset="0"/>
              </a:rPr>
              <a:t>, Jennifer </a:t>
            </a:r>
            <a:r>
              <a:rPr lang="en-US" sz="1400" b="0" i="0" u="none" strike="noStrike" dirty="0" err="1">
                <a:solidFill>
                  <a:schemeClr val="bg1">
                    <a:lumMod val="50000"/>
                  </a:schemeClr>
                </a:solidFill>
                <a:effectLst/>
                <a:latin typeface="Arial" panose="020B0604020202020204" pitchFamily="34" charset="0"/>
              </a:rPr>
              <a:t>Ruesink</a:t>
            </a:r>
            <a:r>
              <a:rPr lang="en-US" sz="1400" b="0" i="0" u="none" strike="noStrike" dirty="0">
                <a:solidFill>
                  <a:schemeClr val="bg1">
                    <a:lumMod val="50000"/>
                  </a:schemeClr>
                </a:solidFill>
                <a:effectLst/>
                <a:latin typeface="Arial" panose="020B0604020202020204" pitchFamily="34" charset="0"/>
              </a:rPr>
              <a:t>, Evangelina </a:t>
            </a:r>
            <a:r>
              <a:rPr lang="en-US" sz="1400" b="0" i="0" u="none" strike="noStrike" dirty="0" err="1">
                <a:solidFill>
                  <a:schemeClr val="bg1">
                    <a:lumMod val="50000"/>
                  </a:schemeClr>
                </a:solidFill>
                <a:effectLst/>
                <a:latin typeface="Arial" panose="020B0604020202020204" pitchFamily="34" charset="0"/>
              </a:rPr>
              <a:t>Schwindt</a:t>
            </a:r>
            <a:r>
              <a:rPr lang="en-US" sz="1400" b="0" i="0" u="none" strike="noStrike" dirty="0">
                <a:solidFill>
                  <a:schemeClr val="bg1">
                    <a:lumMod val="50000"/>
                  </a:schemeClr>
                </a:solidFill>
                <a:effectLst/>
                <a:latin typeface="Arial" panose="020B0604020202020204" pitchFamily="34" charset="0"/>
              </a:rPr>
              <a:t>, </a:t>
            </a:r>
            <a:r>
              <a:rPr lang="en-US" sz="1400" b="0" i="0" u="none" strike="noStrike" dirty="0" err="1">
                <a:solidFill>
                  <a:schemeClr val="bg1">
                    <a:lumMod val="50000"/>
                  </a:schemeClr>
                </a:solidFill>
                <a:effectLst/>
                <a:latin typeface="Arial" panose="020B0604020202020204" pitchFamily="34" charset="0"/>
              </a:rPr>
              <a:t>Åsa</a:t>
            </a:r>
            <a:r>
              <a:rPr lang="en-US" sz="1400" b="0" i="0" u="none" strike="noStrike" dirty="0">
                <a:solidFill>
                  <a:schemeClr val="bg1">
                    <a:lumMod val="50000"/>
                  </a:schemeClr>
                </a:solidFill>
                <a:effectLst/>
                <a:latin typeface="Arial" panose="020B0604020202020204" pitchFamily="34" charset="0"/>
              </a:rPr>
              <a:t> Strand, Richard Taylor, </a:t>
            </a:r>
            <a:r>
              <a:rPr lang="en-US" sz="1400" b="0" i="0" u="none" strike="noStrike" dirty="0" err="1">
                <a:solidFill>
                  <a:schemeClr val="bg1">
                    <a:lumMod val="50000"/>
                  </a:schemeClr>
                </a:solidFill>
                <a:effectLst/>
                <a:latin typeface="Arial" panose="020B0604020202020204" pitchFamily="34" charset="0"/>
              </a:rPr>
              <a:t>Ryuta</a:t>
            </a:r>
            <a:r>
              <a:rPr lang="en-US" sz="1400" b="0" i="0" u="none" strike="noStrike" dirty="0">
                <a:solidFill>
                  <a:schemeClr val="bg1">
                    <a:lumMod val="50000"/>
                  </a:schemeClr>
                </a:solidFill>
                <a:effectLst/>
                <a:latin typeface="Arial" panose="020B0604020202020204" pitchFamily="34" charset="0"/>
              </a:rPr>
              <a:t> Terada, Martin Thiel, </a:t>
            </a:r>
            <a:r>
              <a:rPr lang="en-US" sz="1400" b="0" i="0" u="none" strike="noStrike" dirty="0" err="1">
                <a:solidFill>
                  <a:schemeClr val="bg1">
                    <a:lumMod val="50000"/>
                  </a:schemeClr>
                </a:solidFill>
                <a:effectLst/>
                <a:latin typeface="Arial" panose="020B0604020202020204" pitchFamily="34" charset="0"/>
              </a:rPr>
              <a:t>Takefumi</a:t>
            </a:r>
            <a:r>
              <a:rPr lang="en-US" sz="1400" b="0" i="0" u="none" strike="noStrike" dirty="0">
                <a:solidFill>
                  <a:schemeClr val="bg1">
                    <a:lumMod val="50000"/>
                  </a:schemeClr>
                </a:solidFill>
                <a:effectLst/>
                <a:latin typeface="Arial" panose="020B0604020202020204" pitchFamily="34" charset="0"/>
              </a:rPr>
              <a:t> </a:t>
            </a:r>
            <a:r>
              <a:rPr lang="en-US" sz="1400" b="0" i="0" u="none" strike="noStrike" dirty="0" err="1">
                <a:solidFill>
                  <a:schemeClr val="bg1">
                    <a:lumMod val="50000"/>
                  </a:schemeClr>
                </a:solidFill>
                <a:effectLst/>
                <a:latin typeface="Arial" panose="020B0604020202020204" pitchFamily="34" charset="0"/>
              </a:rPr>
              <a:t>Yorisue</a:t>
            </a:r>
            <a:r>
              <a:rPr lang="en-US" sz="1400" b="0" i="0" u="none" strike="noStrike" dirty="0">
                <a:solidFill>
                  <a:schemeClr val="bg1">
                    <a:lumMod val="50000"/>
                  </a:schemeClr>
                </a:solidFill>
                <a:effectLst/>
                <a:latin typeface="Arial" panose="020B0604020202020204" pitchFamily="34" charset="0"/>
              </a:rPr>
              <a:t>, Danielle </a:t>
            </a:r>
            <a:r>
              <a:rPr lang="en-US" sz="1400" b="0" i="0" u="none" strike="noStrike" dirty="0" err="1">
                <a:solidFill>
                  <a:schemeClr val="bg1">
                    <a:lumMod val="50000"/>
                  </a:schemeClr>
                </a:solidFill>
                <a:effectLst/>
                <a:latin typeface="Arial" panose="020B0604020202020204" pitchFamily="34" charset="0"/>
              </a:rPr>
              <a:t>Zacherl</a:t>
            </a:r>
            <a:endParaRPr lang="en-US" sz="1400" dirty="0">
              <a:solidFill>
                <a:schemeClr val="bg1">
                  <a:lumMod val="50000"/>
                </a:schemeClr>
              </a:solidFill>
            </a:endParaRPr>
          </a:p>
        </p:txBody>
      </p:sp>
      <p:pic>
        <p:nvPicPr>
          <p:cNvPr id="1026" name="Picture 2">
            <a:extLst>
              <a:ext uri="{FF2B5EF4-FFF2-40B4-BE49-F238E27FC236}">
                <a16:creationId xmlns:a16="http://schemas.microsoft.com/office/drawing/2014/main" id="{BC7858F6-189E-9A65-1A4C-9F5F07E83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3836" y="2450258"/>
            <a:ext cx="1212846" cy="124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P</a:t>
            </a:r>
            <a:r>
              <a:rPr lang="en-US" dirty="0">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The invasion history of </a:t>
            </a:r>
            <a:r>
              <a:rPr lang="en-US" dirty="0">
                <a:latin typeface="Arial" panose="020B0604020202020204" pitchFamily="34" charset="0"/>
                <a:cs typeface="Arial" panose="020B0604020202020204" pitchFamily="34" charset="0"/>
              </a:rPr>
              <a:t>non-native populations </a:t>
            </a:r>
            <a:r>
              <a:rPr lang="en-US" b="0" i="0" u="none" strike="noStrike" dirty="0">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Signatures of </a:t>
            </a:r>
            <a:r>
              <a:rPr lang="en-US" dirty="0">
                <a:latin typeface="Arial" panose="020B0604020202020204" pitchFamily="34" charset="0"/>
                <a:cs typeface="Arial" panose="020B0604020202020204" pitchFamily="34" charset="0"/>
              </a:rPr>
              <a:t>Pacific oysters on putatively co-introduced species (algae and invertebrates)</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9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352F-1E61-6847-8142-A98284A0CCDF}"/>
              </a:ext>
            </a:extLst>
          </p:cNvPr>
          <p:cNvSpPr>
            <a:spLocks noGrp="1"/>
          </p:cNvSpPr>
          <p:nvPr>
            <p:ph type="title"/>
          </p:nvPr>
        </p:nvSpPr>
        <p:spPr/>
        <p:txBody>
          <a:bodyPr/>
          <a:lstStyle/>
          <a:p>
            <a:endParaRPr lang="en-US"/>
          </a:p>
        </p:txBody>
      </p:sp>
      <p:pic>
        <p:nvPicPr>
          <p:cNvPr id="5" name="Content Placeholder 4" descr="A picture containing outdoor, rock, barnacle&#10;&#10;Description automatically generated">
            <a:extLst>
              <a:ext uri="{FF2B5EF4-FFF2-40B4-BE49-F238E27FC236}">
                <a16:creationId xmlns:a16="http://schemas.microsoft.com/office/drawing/2014/main" id="{0C5B3C91-24C4-924E-82E5-477C11CE9D82}"/>
              </a:ext>
            </a:extLst>
          </p:cNvPr>
          <p:cNvPicPr>
            <a:picLocks noGrp="1" noChangeAspect="1"/>
          </p:cNvPicPr>
          <p:nvPr>
            <p:ph idx="1"/>
          </p:nvPr>
        </p:nvPicPr>
        <p:blipFill>
          <a:blip r:embed="rId2"/>
          <a:stretch>
            <a:fillRect/>
          </a:stretch>
        </p:blipFill>
        <p:spPr>
          <a:xfrm>
            <a:off x="1485900" y="39817"/>
            <a:ext cx="6172200" cy="4637582"/>
          </a:xfrm>
        </p:spPr>
      </p:pic>
      <p:sp>
        <p:nvSpPr>
          <p:cNvPr id="6" name="Rectangle 5">
            <a:extLst>
              <a:ext uri="{FF2B5EF4-FFF2-40B4-BE49-F238E27FC236}">
                <a16:creationId xmlns:a16="http://schemas.microsoft.com/office/drawing/2014/main" id="{0790359B-2CA7-E441-911E-BEB703879527}"/>
              </a:ext>
            </a:extLst>
          </p:cNvPr>
          <p:cNvSpPr/>
          <p:nvPr/>
        </p:nvSpPr>
        <p:spPr>
          <a:xfrm>
            <a:off x="2689249" y="4677399"/>
            <a:ext cx="3803670" cy="415498"/>
          </a:xfrm>
          <a:prstGeom prst="rect">
            <a:avLst/>
          </a:prstGeom>
        </p:spPr>
        <p:txBody>
          <a:bodyPr wrap="none">
            <a:spAutoFit/>
          </a:bodyPr>
          <a:lstStyle/>
          <a:p>
            <a:r>
              <a:rPr lang="en-US" sz="2100" dirty="0"/>
              <a:t>Dr. Gen </a:t>
            </a:r>
            <a:r>
              <a:rPr lang="en-US" sz="2100" dirty="0" err="1"/>
              <a:t>Kanaya</a:t>
            </a:r>
            <a:r>
              <a:rPr lang="en-US" sz="2100" dirty="0"/>
              <a:t>, </a:t>
            </a:r>
            <a:r>
              <a:rPr lang="en-US" sz="2100" dirty="0" err="1"/>
              <a:t>Takahama</a:t>
            </a:r>
            <a:r>
              <a:rPr lang="en-US" sz="2100" dirty="0"/>
              <a:t>, Japan</a:t>
            </a:r>
          </a:p>
        </p:txBody>
      </p:sp>
    </p:spTree>
    <p:extLst>
      <p:ext uri="{BB962C8B-B14F-4D97-AF65-F5344CB8AC3E}">
        <p14:creationId xmlns:p14="http://schemas.microsoft.com/office/powerpoint/2010/main" val="605781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CEBDB907-7117-6F47-8AB6-1B67C2017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701" y="484748"/>
            <a:ext cx="3152775" cy="4600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67A9E6-1CC4-F846-8B5B-F594D115BBA5}"/>
              </a:ext>
            </a:extLst>
          </p:cNvPr>
          <p:cNvSpPr txBox="1"/>
          <p:nvPr/>
        </p:nvSpPr>
        <p:spPr>
          <a:xfrm>
            <a:off x="2083086" y="1"/>
            <a:ext cx="1305165" cy="507831"/>
          </a:xfrm>
          <a:prstGeom prst="rect">
            <a:avLst/>
          </a:prstGeom>
          <a:noFill/>
        </p:spPr>
        <p:txBody>
          <a:bodyPr wrap="none" rtlCol="0">
            <a:spAutoFit/>
          </a:bodyPr>
          <a:lstStyle/>
          <a:p>
            <a:r>
              <a:rPr lang="en-US" sz="2700" dirty="0"/>
              <a:t>England</a:t>
            </a:r>
          </a:p>
        </p:txBody>
      </p:sp>
      <p:pic>
        <p:nvPicPr>
          <p:cNvPr id="7" name="Picture 6" descr="A picture containing outdoor, person, sport&#10;&#10;Description automatically generated">
            <a:extLst>
              <a:ext uri="{FF2B5EF4-FFF2-40B4-BE49-F238E27FC236}">
                <a16:creationId xmlns:a16="http://schemas.microsoft.com/office/drawing/2014/main" id="{28C63821-2BAF-D841-B525-1BD96CE8259C}"/>
              </a:ext>
            </a:extLst>
          </p:cNvPr>
          <p:cNvPicPr>
            <a:picLocks noChangeAspect="1"/>
          </p:cNvPicPr>
          <p:nvPr/>
        </p:nvPicPr>
        <p:blipFill>
          <a:blip r:embed="rId3"/>
          <a:stretch>
            <a:fillRect/>
          </a:stretch>
        </p:blipFill>
        <p:spPr>
          <a:xfrm>
            <a:off x="4510356" y="489307"/>
            <a:ext cx="3490645" cy="4654193"/>
          </a:xfrm>
          <a:prstGeom prst="rect">
            <a:avLst/>
          </a:prstGeom>
        </p:spPr>
      </p:pic>
      <p:sp>
        <p:nvSpPr>
          <p:cNvPr id="8" name="TextBox 7">
            <a:extLst>
              <a:ext uri="{FF2B5EF4-FFF2-40B4-BE49-F238E27FC236}">
                <a16:creationId xmlns:a16="http://schemas.microsoft.com/office/drawing/2014/main" id="{F815A66B-B41E-F346-B916-ED1F9B216A07}"/>
              </a:ext>
            </a:extLst>
          </p:cNvPr>
          <p:cNvSpPr txBox="1"/>
          <p:nvPr/>
        </p:nvSpPr>
        <p:spPr>
          <a:xfrm>
            <a:off x="4978381" y="7639"/>
            <a:ext cx="2595519" cy="461665"/>
          </a:xfrm>
          <a:prstGeom prst="rect">
            <a:avLst/>
          </a:prstGeom>
          <a:noFill/>
        </p:spPr>
        <p:txBody>
          <a:bodyPr wrap="none" rtlCol="0">
            <a:spAutoFit/>
          </a:bodyPr>
          <a:lstStyle/>
          <a:p>
            <a:r>
              <a:rPr lang="en-US" sz="2400" dirty="0"/>
              <a:t>Southern California</a:t>
            </a:r>
          </a:p>
        </p:txBody>
      </p:sp>
    </p:spTree>
    <p:extLst>
      <p:ext uri="{BB962C8B-B14F-4D97-AF65-F5344CB8AC3E}">
        <p14:creationId xmlns:p14="http://schemas.microsoft.com/office/powerpoint/2010/main" val="1922900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a:blip r:embed="rId2"/>
          <a:stretch>
            <a:fillRect/>
          </a:stretch>
        </p:blipFill>
        <p:spPr>
          <a:xfrm>
            <a:off x="3488355" y="63371"/>
            <a:ext cx="5086115" cy="5016759"/>
          </a:xfrm>
          <a:prstGeom prst="rect">
            <a:avLst/>
          </a:prstGeom>
        </p:spPr>
      </p:pic>
      <p:sp>
        <p:nvSpPr>
          <p:cNvPr id="2" name="TextBox 1">
            <a:extLst>
              <a:ext uri="{FF2B5EF4-FFF2-40B4-BE49-F238E27FC236}">
                <a16:creationId xmlns:a16="http://schemas.microsoft.com/office/drawing/2014/main" id="{7F473B33-D7ED-6A2E-BE73-AD9175B0C09B}"/>
              </a:ext>
            </a:extLst>
          </p:cNvPr>
          <p:cNvSpPr txBox="1"/>
          <p:nvPr/>
        </p:nvSpPr>
        <p:spPr>
          <a:xfrm>
            <a:off x="414779" y="63371"/>
            <a:ext cx="2554663"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41 populations (20 native and 21 non-native)</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Dataset: 726 individuals from 7046 loci (no missing data and at HWE)</a:t>
            </a:r>
          </a:p>
        </p:txBody>
      </p:sp>
    </p:spTree>
    <p:extLst>
      <p:ext uri="{BB962C8B-B14F-4D97-AF65-F5344CB8AC3E}">
        <p14:creationId xmlns:p14="http://schemas.microsoft.com/office/powerpoint/2010/main" val="176225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P</a:t>
            </a:r>
            <a:r>
              <a:rPr lang="en-US" dirty="0">
                <a:solidFill>
                  <a:srgbClr val="000000"/>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67598B84-ACE9-346B-FFF8-CDFA2B01D588}"/>
              </a:ext>
            </a:extLst>
          </p:cNvPr>
          <p:cNvPicPr>
            <a:picLocks noChangeAspect="1"/>
          </p:cNvPicPr>
          <p:nvPr/>
        </p:nvPicPr>
        <p:blipFill rotWithShape="1">
          <a:blip r:embed="rId2"/>
          <a:srcRect l="10076" t="4391" r="11905" b="5549"/>
          <a:stretch/>
        </p:blipFill>
        <p:spPr>
          <a:xfrm>
            <a:off x="444781" y="1007074"/>
            <a:ext cx="3508619" cy="4050206"/>
          </a:xfrm>
          <a:prstGeom prst="rect">
            <a:avLst/>
          </a:prstGeom>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44781" y="67366"/>
            <a:ext cx="8229600" cy="857250"/>
          </a:xfrm>
        </p:spPr>
        <p:txBody>
          <a:bodyPr>
            <a:normAutofit fontScale="90000"/>
          </a:bodyPr>
          <a:lstStyle/>
          <a:p>
            <a:r>
              <a:rPr lang="en-US" dirty="0">
                <a:latin typeface="Arial" panose="020B0604020202020204" pitchFamily="34" charset="0"/>
                <a:cs typeface="Arial" panose="020B0604020202020204" pitchFamily="34" charset="0"/>
              </a:rPr>
              <a:t>Genetic differentiation along latitude in Japan</a:t>
            </a:r>
            <a:br>
              <a:rPr lang="en-US"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Phi</a:t>
            </a:r>
            <a:r>
              <a:rPr lang="en-US" sz="2000" baseline="-25000" dirty="0" err="1">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 0 to 0.011</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329653" y="1537136"/>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577991" y="293332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159525"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041221" y="1102938"/>
            <a:ext cx="4395769" cy="3914254"/>
          </a:xfrm>
          <a:prstGeom prst="rect">
            <a:avLst/>
          </a:prstGeom>
        </p:spPr>
      </p:pic>
    </p:spTree>
    <p:extLst>
      <p:ext uri="{BB962C8B-B14F-4D97-AF65-F5344CB8AC3E}">
        <p14:creationId xmlns:p14="http://schemas.microsoft.com/office/powerpoint/2010/main" val="744686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The invasion history of </a:t>
            </a:r>
            <a:r>
              <a:rPr lang="en-US" dirty="0">
                <a:solidFill>
                  <a:srgbClr val="000000"/>
                </a:solidFill>
                <a:latin typeface="Arial" panose="020B0604020202020204" pitchFamily="34" charset="0"/>
                <a:cs typeface="Arial" panose="020B0604020202020204" pitchFamily="34" charset="0"/>
              </a:rPr>
              <a:t>non-native populations </a:t>
            </a:r>
            <a:r>
              <a:rPr lang="en-US" b="0" i="0" u="none" strike="noStrike" dirty="0">
                <a:solidFill>
                  <a:srgbClr val="000000"/>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81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3" y="886120"/>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0"/>
            <a:ext cx="6334812"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Genetic differentiation between non-native populations</a:t>
            </a:r>
            <a:endParaRPr lang="en-US" sz="2400" dirty="0"/>
          </a:p>
        </p:txBody>
      </p:sp>
    </p:spTree>
    <p:extLst>
      <p:ext uri="{BB962C8B-B14F-4D97-AF65-F5344CB8AC3E}">
        <p14:creationId xmlns:p14="http://schemas.microsoft.com/office/powerpoint/2010/main" val="1662472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202676" y="264309"/>
            <a:ext cx="5038627" cy="857250"/>
          </a:xfrm>
        </p:spPr>
        <p:txBody>
          <a:bodyPr>
            <a:normAutofit fontScale="90000"/>
          </a:bodyPr>
          <a:lstStyle/>
          <a:p>
            <a:r>
              <a:rPr lang="en-US" dirty="0">
                <a:latin typeface="Arial" panose="020B0604020202020204" pitchFamily="34" charset="0"/>
                <a:cs typeface="Arial" panose="020B0604020202020204" pitchFamily="34" charset="0"/>
              </a:rPr>
              <a:t>“Deliberate” ecological fitting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(aka strain selection) during introductions</a:t>
            </a:r>
          </a:p>
        </p:txBody>
      </p:sp>
      <p:pic>
        <p:nvPicPr>
          <p:cNvPr id="3" name="Picture 2">
            <a:extLst>
              <a:ext uri="{FF2B5EF4-FFF2-40B4-BE49-F238E27FC236}">
                <a16:creationId xmlns:a16="http://schemas.microsoft.com/office/drawing/2014/main" id="{41EAD4F8-69A0-78AC-F830-50DB2FEE7729}"/>
              </a:ext>
            </a:extLst>
          </p:cNvPr>
          <p:cNvPicPr>
            <a:picLocks noChangeAspect="1"/>
          </p:cNvPicPr>
          <p:nvPr/>
        </p:nvPicPr>
        <p:blipFill>
          <a:blip r:embed="rId3"/>
          <a:stretch>
            <a:fillRect/>
          </a:stretch>
        </p:blipFill>
        <p:spPr>
          <a:xfrm>
            <a:off x="4774678" y="1231411"/>
            <a:ext cx="4133653" cy="3795183"/>
          </a:xfrm>
          <a:prstGeom prst="rect">
            <a:avLst/>
          </a:prstGeom>
        </p:spPr>
      </p:pic>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4"/>
          <a:stretch>
            <a:fillRect/>
          </a:stretch>
        </p:blipFill>
        <p:spPr>
          <a:xfrm>
            <a:off x="438347" y="1378815"/>
            <a:ext cx="3930977" cy="3500376"/>
          </a:xfrm>
          <a:prstGeom prst="rect">
            <a:avLst/>
          </a:prstGeom>
        </p:spPr>
      </p:pic>
      <p:sp>
        <p:nvSpPr>
          <p:cNvPr id="7" name="TextBox 6">
            <a:extLst>
              <a:ext uri="{FF2B5EF4-FFF2-40B4-BE49-F238E27FC236}">
                <a16:creationId xmlns:a16="http://schemas.microsoft.com/office/drawing/2014/main" id="{A6C0FFF9-F774-1BC0-DD7C-F99E39C0D8F1}"/>
              </a:ext>
            </a:extLst>
          </p:cNvPr>
          <p:cNvSpPr txBox="1"/>
          <p:nvPr/>
        </p:nvSpPr>
        <p:spPr>
          <a:xfrm>
            <a:off x="5627803" y="369768"/>
            <a:ext cx="3568045" cy="646331"/>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Native: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-0.777; p&lt; 0.001</a:t>
            </a:r>
          </a:p>
          <a:p>
            <a:r>
              <a:rPr lang="en-US" sz="1800" dirty="0">
                <a:latin typeface="Arial" panose="020B0604020202020204" pitchFamily="34" charset="0"/>
                <a:cs typeface="Arial" panose="020B0604020202020204" pitchFamily="34" charset="0"/>
              </a:rPr>
              <a:t>Introduced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-0.744; p&lt; 0.001</a:t>
            </a:r>
            <a:endParaRPr lang="en-US" dirty="0"/>
          </a:p>
        </p:txBody>
      </p:sp>
    </p:spTree>
    <p:extLst>
      <p:ext uri="{BB962C8B-B14F-4D97-AF65-F5344CB8AC3E}">
        <p14:creationId xmlns:p14="http://schemas.microsoft.com/office/powerpoint/2010/main" val="4219373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39"/>
            <a:ext cx="4782107" cy="2638487"/>
          </a:xfrm>
          <a:prstGeom prst="rect">
            <a:avLst/>
          </a:prstGeom>
        </p:spPr>
      </p:pic>
      <p:pic>
        <p:nvPicPr>
          <p:cNvPr id="5" name="Picture 4">
            <a:extLst>
              <a:ext uri="{FF2B5EF4-FFF2-40B4-BE49-F238E27FC236}">
                <a16:creationId xmlns:a16="http://schemas.microsoft.com/office/drawing/2014/main" id="{76962C28-C810-FF4E-A260-F98CBDE24C15}"/>
              </a:ext>
            </a:extLst>
          </p:cNvPr>
          <p:cNvPicPr>
            <a:picLocks noChangeAspect="1"/>
          </p:cNvPicPr>
          <p:nvPr/>
        </p:nvPicPr>
        <p:blipFill>
          <a:blip r:embed="rId3"/>
          <a:stretch>
            <a:fillRect/>
          </a:stretch>
        </p:blipFill>
        <p:spPr>
          <a:xfrm>
            <a:off x="1400917" y="2814453"/>
            <a:ext cx="6329162" cy="2329048"/>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2361" y="762403"/>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81772" y="1821339"/>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297721" y="2250628"/>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spTree>
    <p:extLst>
      <p:ext uri="{BB962C8B-B14F-4D97-AF65-F5344CB8AC3E}">
        <p14:creationId xmlns:p14="http://schemas.microsoft.com/office/powerpoint/2010/main" val="227619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t>Crassostrea (</a:t>
            </a:r>
            <a:r>
              <a:rPr lang="en-US" i="1" dirty="0" err="1"/>
              <a:t>Magallana</a:t>
            </a:r>
            <a:r>
              <a:rPr lang="en-US" i="1" dirty="0"/>
              <a:t>) gigas </a:t>
            </a:r>
            <a:br>
              <a:rPr lang="en-US" i="1" dirty="0"/>
            </a:br>
            <a:r>
              <a:rPr lang="en-US" dirty="0"/>
              <a:t>Pacific cupped oyster</a:t>
            </a:r>
          </a:p>
        </p:txBody>
      </p:sp>
      <p:pic>
        <p:nvPicPr>
          <p:cNvPr id="4" name="Picture 3">
            <a:extLst>
              <a:ext uri="{FF2B5EF4-FFF2-40B4-BE49-F238E27FC236}">
                <a16:creationId xmlns:a16="http://schemas.microsoft.com/office/drawing/2014/main" id="{1B459D73-6EE9-E3A0-938C-72C6B7C76E8D}"/>
              </a:ext>
            </a:extLst>
          </p:cNvPr>
          <p:cNvPicPr>
            <a:picLocks noChangeAspect="1"/>
          </p:cNvPicPr>
          <p:nvPr/>
        </p:nvPicPr>
        <p:blipFill>
          <a:blip r:embed="rId2"/>
          <a:stretch>
            <a:fillRect/>
          </a:stretch>
        </p:blipFill>
        <p:spPr>
          <a:xfrm>
            <a:off x="384760" y="1160468"/>
            <a:ext cx="5083311" cy="3532022"/>
          </a:xfrm>
          <a:prstGeom prst="rect">
            <a:avLst/>
          </a:prstGeom>
          <a:ln>
            <a:solidFill>
              <a:schemeClr val="tx1"/>
            </a:solidFill>
          </a:ln>
        </p:spPr>
      </p:pic>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Among the most important aquacultural shellfish worldwide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r>
              <a:rPr lang="en-US" sz="1800" dirty="0">
                <a:effectLst/>
                <a:latin typeface="Arial" panose="020B0604020202020204" pitchFamily="34" charset="0"/>
                <a:ea typeface="Arial" panose="020B0604020202020204" pitchFamily="34" charset="0"/>
                <a:cs typeface="Arial" panose="020B0604020202020204" pitchFamily="34" charset="0"/>
              </a:rPr>
              <a:t>The second most frequent vector for the transport of nonnative marine and estuarine species worldwide*</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5289258" y="4692490"/>
            <a:ext cx="3854742" cy="369332"/>
          </a:xfrm>
          <a:prstGeom prst="rect">
            <a:avLst/>
          </a:prstGeom>
          <a:noFill/>
        </p:spPr>
        <p:txBody>
          <a:bodyPr wrap="square">
            <a:spAutoFit/>
          </a:bodyPr>
          <a:lstStyle/>
          <a:p>
            <a:r>
              <a:rPr lang="en-US" sz="1800" dirty="0">
                <a:effectLst/>
                <a:latin typeface="Arial" panose="020B0604020202020204" pitchFamily="34" charset="0"/>
                <a:ea typeface="Arial" panose="020B0604020202020204" pitchFamily="34" charset="0"/>
              </a:rPr>
              <a:t>Naylor et al., 2001, Ruiz et al. 2015</a:t>
            </a:r>
            <a:r>
              <a:rPr lang="en-US" dirty="0">
                <a:effectLst/>
              </a:rPr>
              <a:t> </a:t>
            </a:r>
            <a:endParaRPr lang="en-US" dirty="0"/>
          </a:p>
        </p:txBody>
      </p:sp>
    </p:spTree>
    <p:extLst>
      <p:ext uri="{BB962C8B-B14F-4D97-AF65-F5344CB8AC3E}">
        <p14:creationId xmlns:p14="http://schemas.microsoft.com/office/powerpoint/2010/main" val="388752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Signatures of </a:t>
            </a:r>
            <a:r>
              <a:rPr lang="en-US" dirty="0">
                <a:latin typeface="Arial" panose="020B0604020202020204" pitchFamily="34" charset="0"/>
                <a:cs typeface="Arial" panose="020B0604020202020204" pitchFamily="34" charset="0"/>
              </a:rPr>
              <a:t>Pacific oysters on putatively co-introduced species (algae and invertebrates)</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1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9949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51754" y="130290"/>
            <a:ext cx="7040492" cy="4882922"/>
          </a:xfrm>
          <a:prstGeom prst="rect">
            <a:avLst/>
          </a:prstGeom>
        </p:spPr>
      </p:pic>
      <p:sp>
        <p:nvSpPr>
          <p:cNvPr id="4" name="Title 3">
            <a:extLst>
              <a:ext uri="{FF2B5EF4-FFF2-40B4-BE49-F238E27FC236}">
                <a16:creationId xmlns:a16="http://schemas.microsoft.com/office/drawing/2014/main" id="{DF6C5D17-7A4E-4B41-A611-4450FD45F89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1406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appoo-small.jpg"/>
          <p:cNvPicPr>
            <a:picLocks noChangeAspect="1"/>
          </p:cNvPicPr>
          <p:nvPr/>
        </p:nvPicPr>
        <p:blipFill>
          <a:blip r:embed="rId3"/>
          <a:stretch>
            <a:fillRect/>
          </a:stretch>
        </p:blipFill>
        <p:spPr>
          <a:xfrm>
            <a:off x="1143000" y="0"/>
            <a:ext cx="6860308" cy="5143500"/>
          </a:xfrm>
          <a:prstGeom prst="rect">
            <a:avLst/>
          </a:prstGeom>
        </p:spPr>
      </p:pic>
      <p:sp>
        <p:nvSpPr>
          <p:cNvPr id="7" name="TextBox 6"/>
          <p:cNvSpPr txBox="1"/>
          <p:nvPr/>
        </p:nvSpPr>
        <p:spPr>
          <a:xfrm>
            <a:off x="1761536" y="4110648"/>
            <a:ext cx="5811953" cy="87716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342892"/>
            <a:r>
              <a:rPr lang="en-US" sz="3000" i="1" dirty="0">
                <a:solidFill>
                  <a:prstClr val="black"/>
                </a:solidFill>
                <a:latin typeface="Arial" charset="0"/>
                <a:ea typeface="Arial" charset="0"/>
                <a:cs typeface="Arial" charset="0"/>
              </a:rPr>
              <a:t>Agarophyton vermiculophyllum</a:t>
            </a:r>
          </a:p>
          <a:p>
            <a:pPr algn="ctr" defTabSz="342892"/>
            <a:r>
              <a:rPr lang="en-US" sz="2100" dirty="0">
                <a:solidFill>
                  <a:prstClr val="black"/>
                </a:solidFill>
                <a:latin typeface="Arial" charset="0"/>
                <a:ea typeface="Arial" charset="0"/>
                <a:cs typeface="Arial" charset="0"/>
              </a:rPr>
              <a:t>(aka </a:t>
            </a:r>
            <a:r>
              <a:rPr lang="en-US" sz="2100" i="1" dirty="0" err="1">
                <a:solidFill>
                  <a:prstClr val="black"/>
                </a:solidFill>
                <a:latin typeface="Arial" charset="0"/>
                <a:ea typeface="Arial" charset="0"/>
                <a:cs typeface="Arial" charset="0"/>
              </a:rPr>
              <a:t>Gracilaria</a:t>
            </a:r>
            <a:r>
              <a:rPr lang="en-US" sz="2100" dirty="0">
                <a:solidFill>
                  <a:prstClr val="black"/>
                </a:solidFill>
                <a:latin typeface="Arial" charset="0"/>
                <a:ea typeface="Arial" charset="0"/>
                <a:cs typeface="Arial" charset="0"/>
              </a:rPr>
              <a:t> </a:t>
            </a:r>
            <a:r>
              <a:rPr lang="en-US" sz="2100" i="1" dirty="0" err="1">
                <a:solidFill>
                  <a:prstClr val="black"/>
                </a:solidFill>
                <a:latin typeface="Arial" charset="0"/>
                <a:ea typeface="Arial" charset="0"/>
                <a:cs typeface="Arial" charset="0"/>
              </a:rPr>
              <a:t>vermiculophylla</a:t>
            </a:r>
            <a:r>
              <a:rPr lang="en-US" sz="2100" dirty="0">
                <a:solidFill>
                  <a:prstClr val="black"/>
                </a:solidFill>
                <a:latin typeface="Arial" charset="0"/>
                <a:ea typeface="Arial" charset="0"/>
                <a:cs typeface="Arial" charset="0"/>
              </a:rPr>
              <a:t>)</a:t>
            </a:r>
          </a:p>
        </p:txBody>
      </p:sp>
      <p:pic>
        <p:nvPicPr>
          <p:cNvPr id="4" name="Picture 3" descr="vermiculophylla.rotat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40465" y="598181"/>
            <a:ext cx="2503915" cy="1665103"/>
          </a:xfrm>
          <a:prstGeom prst="rect">
            <a:avLst/>
          </a:prstGeom>
          <a:ln>
            <a:solidFill>
              <a:srgbClr val="88827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644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1398982" y="780610"/>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800725" y="1228315"/>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4310329" y="2412523"/>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6140463" y="1723385"/>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047875" cy="923330"/>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D3B33-BD53-1445-B7C9-C50A41AF8787}"/>
              </a:ext>
            </a:extLst>
          </p:cNvPr>
          <p:cNvPicPr>
            <a:picLocks noChangeAspect="1"/>
          </p:cNvPicPr>
          <p:nvPr/>
        </p:nvPicPr>
        <p:blipFill>
          <a:blip r:embed="rId2"/>
          <a:stretch>
            <a:fillRect/>
          </a:stretch>
        </p:blipFill>
        <p:spPr>
          <a:xfrm>
            <a:off x="2792939" y="0"/>
            <a:ext cx="4913586" cy="5143500"/>
          </a:xfrm>
          <a:prstGeom prst="rect">
            <a:avLst/>
          </a:prstGeom>
        </p:spPr>
      </p:pic>
      <p:sp>
        <p:nvSpPr>
          <p:cNvPr id="5" name="Rectangle 4">
            <a:extLst>
              <a:ext uri="{FF2B5EF4-FFF2-40B4-BE49-F238E27FC236}">
                <a16:creationId xmlns:a16="http://schemas.microsoft.com/office/drawing/2014/main" id="{8BB724B9-0533-5044-A5F0-2D8A1C02CA48}"/>
              </a:ext>
            </a:extLst>
          </p:cNvPr>
          <p:cNvSpPr/>
          <p:nvPr/>
        </p:nvSpPr>
        <p:spPr>
          <a:xfrm>
            <a:off x="1276126" y="4768327"/>
            <a:ext cx="1948479" cy="276999"/>
          </a:xfrm>
          <a:prstGeom prst="rect">
            <a:avLst/>
          </a:prstGeom>
        </p:spPr>
        <p:txBody>
          <a:bodyPr wrap="square">
            <a:spAutoFit/>
          </a:bodyPr>
          <a:lstStyle/>
          <a:p>
            <a:pPr marL="228600" indent="-228600"/>
            <a:r>
              <a:rPr lang="en-US" sz="1200" dirty="0"/>
              <a:t>Stokstad E (2020) </a:t>
            </a:r>
            <a:r>
              <a:rPr lang="en-US" sz="1200" i="1" dirty="0"/>
              <a:t>Science</a:t>
            </a:r>
          </a:p>
        </p:txBody>
      </p:sp>
      <p:sp>
        <p:nvSpPr>
          <p:cNvPr id="6" name="TextBox 5">
            <a:extLst>
              <a:ext uri="{FF2B5EF4-FFF2-40B4-BE49-F238E27FC236}">
                <a16:creationId xmlns:a16="http://schemas.microsoft.com/office/drawing/2014/main" id="{206F8907-EF8B-9B44-8B18-24EB8D1D0BED}"/>
              </a:ext>
            </a:extLst>
          </p:cNvPr>
          <p:cNvSpPr txBox="1"/>
          <p:nvPr/>
        </p:nvSpPr>
        <p:spPr>
          <a:xfrm>
            <a:off x="1276126" y="1859963"/>
            <a:ext cx="1724575" cy="715581"/>
          </a:xfrm>
          <a:prstGeom prst="rect">
            <a:avLst/>
          </a:prstGeom>
          <a:noFill/>
        </p:spPr>
        <p:txBody>
          <a:bodyPr wrap="none" rtlCol="0">
            <a:spAutoFit/>
          </a:bodyPr>
          <a:lstStyle/>
          <a:p>
            <a:r>
              <a:rPr lang="en-US" sz="1350" i="1" u="sng" dirty="0"/>
              <a:t>C. gigas </a:t>
            </a:r>
            <a:r>
              <a:rPr lang="en-US" sz="1350" u="sng" dirty="0"/>
              <a:t>aquaculture</a:t>
            </a:r>
            <a:endParaRPr lang="en-US" sz="1350" i="1" u="sng" dirty="0"/>
          </a:p>
          <a:p>
            <a:r>
              <a:rPr lang="en-US" sz="1350" dirty="0"/>
              <a:t>$1.2 Billion per year</a:t>
            </a:r>
          </a:p>
          <a:p>
            <a:r>
              <a:rPr lang="en-US" sz="1350" dirty="0"/>
              <a:t>644,000 tons per year</a:t>
            </a:r>
          </a:p>
        </p:txBody>
      </p:sp>
    </p:spTree>
    <p:extLst>
      <p:ext uri="{BB962C8B-B14F-4D97-AF65-F5344CB8AC3E}">
        <p14:creationId xmlns:p14="http://schemas.microsoft.com/office/powerpoint/2010/main" val="17808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51E21D9-D006-D9D6-9BAB-77D21FEC8F03}"/>
              </a:ext>
            </a:extLst>
          </p:cNvPr>
          <p:cNvPicPr>
            <a:picLocks noChangeAspect="1"/>
          </p:cNvPicPr>
          <p:nvPr/>
        </p:nvPicPr>
        <p:blipFill>
          <a:blip r:embed="rId2"/>
          <a:stretch>
            <a:fillRect/>
          </a:stretch>
        </p:blipFill>
        <p:spPr>
          <a:xfrm>
            <a:off x="862814" y="277109"/>
            <a:ext cx="5740400" cy="4419600"/>
          </a:xfrm>
          <a:prstGeom prst="rect">
            <a:avLst/>
          </a:prstGeom>
        </p:spPr>
      </p:pic>
      <p:sp>
        <p:nvSpPr>
          <p:cNvPr id="6" name="TextBox 5">
            <a:extLst>
              <a:ext uri="{FF2B5EF4-FFF2-40B4-BE49-F238E27FC236}">
                <a16:creationId xmlns:a16="http://schemas.microsoft.com/office/drawing/2014/main" id="{6EF0769B-FE5D-6DD6-3508-10C2C9BD79EF}"/>
              </a:ext>
            </a:extLst>
          </p:cNvPr>
          <p:cNvSpPr txBox="1"/>
          <p:nvPr/>
        </p:nvSpPr>
        <p:spPr>
          <a:xfrm>
            <a:off x="6603214" y="2163743"/>
            <a:ext cx="2398990" cy="646331"/>
          </a:xfrm>
          <a:prstGeom prst="rect">
            <a:avLst/>
          </a:prstGeom>
          <a:noFill/>
        </p:spPr>
        <p:txBody>
          <a:bodyPr wrap="none" rtlCol="0">
            <a:spAutoFit/>
          </a:bodyPr>
          <a:lstStyle/>
          <a:p>
            <a:r>
              <a:rPr lang="en-US" dirty="0"/>
              <a:t>Troost 2010</a:t>
            </a:r>
          </a:p>
          <a:p>
            <a:r>
              <a:rPr lang="en-US" dirty="0"/>
              <a:t>Journal of Sea Research</a:t>
            </a:r>
          </a:p>
        </p:txBody>
      </p:sp>
    </p:spTree>
    <p:extLst>
      <p:ext uri="{BB962C8B-B14F-4D97-AF65-F5344CB8AC3E}">
        <p14:creationId xmlns:p14="http://schemas.microsoft.com/office/powerpoint/2010/main" val="4246580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koike2.png"/>
          <p:cNvPicPr>
            <a:picLocks noChangeAspect="1"/>
          </p:cNvPicPr>
          <p:nvPr/>
        </p:nvPicPr>
        <p:blipFill rotWithShape="1">
          <a:blip r:embed="rId2">
            <a:extLst>
              <a:ext uri="{28A0092B-C50C-407E-A947-70E740481C1C}">
                <a14:useLocalDpi xmlns:a14="http://schemas.microsoft.com/office/drawing/2010/main" val="0"/>
              </a:ext>
            </a:extLst>
          </a:blip>
          <a:srcRect l="3472" t="53339" r="52969" b="5605"/>
          <a:stretch/>
        </p:blipFill>
        <p:spPr>
          <a:xfrm>
            <a:off x="1262058" y="2"/>
            <a:ext cx="6587713" cy="4534721"/>
          </a:xfrm>
          <a:prstGeom prst="rect">
            <a:avLst/>
          </a:prstGeom>
        </p:spPr>
      </p:pic>
      <p:sp>
        <p:nvSpPr>
          <p:cNvPr id="5" name="TextBox 4"/>
          <p:cNvSpPr txBox="1"/>
          <p:nvPr/>
        </p:nvSpPr>
        <p:spPr>
          <a:xfrm>
            <a:off x="5668275" y="4575739"/>
            <a:ext cx="2181496" cy="507831"/>
          </a:xfrm>
          <a:prstGeom prst="rect">
            <a:avLst/>
          </a:prstGeom>
          <a:noFill/>
        </p:spPr>
        <p:txBody>
          <a:bodyPr wrap="none" rtlCol="0">
            <a:spAutoFit/>
          </a:bodyPr>
          <a:lstStyle/>
          <a:p>
            <a:pPr algn="r" defTabSz="342892"/>
            <a:r>
              <a:rPr lang="en-US" sz="1350" dirty="0">
                <a:solidFill>
                  <a:schemeClr val="bg1"/>
                </a:solidFill>
                <a:latin typeface="Calibri"/>
              </a:rPr>
              <a:t>Professor </a:t>
            </a:r>
            <a:r>
              <a:rPr lang="en-US" sz="1350" dirty="0" err="1">
                <a:solidFill>
                  <a:schemeClr val="bg1"/>
                </a:solidFill>
                <a:latin typeface="Calibri"/>
              </a:rPr>
              <a:t>Yasuyuki</a:t>
            </a:r>
            <a:r>
              <a:rPr lang="en-US" sz="1350" dirty="0">
                <a:solidFill>
                  <a:schemeClr val="bg1"/>
                </a:solidFill>
                <a:latin typeface="Calibri"/>
              </a:rPr>
              <a:t> Koike </a:t>
            </a:r>
          </a:p>
          <a:p>
            <a:pPr algn="r" defTabSz="342892"/>
            <a:r>
              <a:rPr lang="en-US" sz="1350" dirty="0">
                <a:solidFill>
                  <a:schemeClr val="bg1"/>
                </a:solidFill>
                <a:latin typeface="Calibri"/>
              </a:rPr>
              <a:t>Oyster World Congress 2012</a:t>
            </a:r>
          </a:p>
        </p:txBody>
      </p:sp>
    </p:spTree>
    <p:extLst>
      <p:ext uri="{BB962C8B-B14F-4D97-AF65-F5344CB8AC3E}">
        <p14:creationId xmlns:p14="http://schemas.microsoft.com/office/powerpoint/2010/main" val="2098576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koik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001" y="2"/>
            <a:ext cx="6740642" cy="4628765"/>
          </a:xfrm>
          <a:prstGeom prst="rect">
            <a:avLst/>
          </a:prstGeom>
        </p:spPr>
      </p:pic>
      <p:sp>
        <p:nvSpPr>
          <p:cNvPr id="5" name="TextBox 4"/>
          <p:cNvSpPr txBox="1"/>
          <p:nvPr/>
        </p:nvSpPr>
        <p:spPr>
          <a:xfrm>
            <a:off x="5668275" y="4575739"/>
            <a:ext cx="2181496" cy="507831"/>
          </a:xfrm>
          <a:prstGeom prst="rect">
            <a:avLst/>
          </a:prstGeom>
          <a:noFill/>
        </p:spPr>
        <p:txBody>
          <a:bodyPr wrap="none" rtlCol="0">
            <a:spAutoFit/>
          </a:bodyPr>
          <a:lstStyle/>
          <a:p>
            <a:pPr algn="r" defTabSz="342892"/>
            <a:r>
              <a:rPr lang="en-US" sz="1350" dirty="0">
                <a:solidFill>
                  <a:schemeClr val="bg1"/>
                </a:solidFill>
                <a:latin typeface="Calibri"/>
              </a:rPr>
              <a:t>Professor </a:t>
            </a:r>
            <a:r>
              <a:rPr lang="en-US" sz="1350" dirty="0" err="1">
                <a:solidFill>
                  <a:schemeClr val="bg1"/>
                </a:solidFill>
                <a:latin typeface="Calibri"/>
              </a:rPr>
              <a:t>Yasuyuki</a:t>
            </a:r>
            <a:r>
              <a:rPr lang="en-US" sz="1350" dirty="0">
                <a:solidFill>
                  <a:schemeClr val="bg1"/>
                </a:solidFill>
                <a:latin typeface="Calibri"/>
              </a:rPr>
              <a:t> Koike </a:t>
            </a:r>
          </a:p>
          <a:p>
            <a:pPr algn="r" defTabSz="342892"/>
            <a:r>
              <a:rPr lang="en-US" sz="1350" dirty="0">
                <a:solidFill>
                  <a:schemeClr val="bg1"/>
                </a:solidFill>
                <a:latin typeface="Calibri"/>
              </a:rPr>
              <a:t>Oyster World Congress 2012</a:t>
            </a:r>
          </a:p>
        </p:txBody>
      </p:sp>
    </p:spTree>
    <p:extLst>
      <p:ext uri="{BB962C8B-B14F-4D97-AF65-F5344CB8AC3E}">
        <p14:creationId xmlns:p14="http://schemas.microsoft.com/office/powerpoint/2010/main" val="3255510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DFA3-EC14-4A43-8E96-5B719BFE3101}"/>
              </a:ext>
            </a:extLst>
          </p:cNvPr>
          <p:cNvSpPr>
            <a:spLocks noGrp="1"/>
          </p:cNvSpPr>
          <p:nvPr>
            <p:ph type="title"/>
          </p:nvPr>
        </p:nvSpPr>
        <p:spPr/>
        <p:txBody>
          <a:bodyPr/>
          <a:lstStyle/>
          <a:p>
            <a:r>
              <a:rPr lang="en-US" dirty="0"/>
              <a:t>Global distribution of </a:t>
            </a:r>
            <a:r>
              <a:rPr lang="en-US" i="1" dirty="0"/>
              <a:t>C. gigas</a:t>
            </a:r>
            <a:endParaRPr lang="en-US" dirty="0"/>
          </a:p>
        </p:txBody>
      </p:sp>
      <p:pic>
        <p:nvPicPr>
          <p:cNvPr id="5" name="Picture 4">
            <a:extLst>
              <a:ext uri="{FF2B5EF4-FFF2-40B4-BE49-F238E27FC236}">
                <a16:creationId xmlns:a16="http://schemas.microsoft.com/office/drawing/2014/main" id="{1CA78DDA-A032-CE47-BB84-EBE2DB1F4C41}"/>
              </a:ext>
            </a:extLst>
          </p:cNvPr>
          <p:cNvPicPr>
            <a:picLocks noChangeAspect="1"/>
          </p:cNvPicPr>
          <p:nvPr/>
        </p:nvPicPr>
        <p:blipFill>
          <a:blip r:embed="rId2"/>
          <a:stretch>
            <a:fillRect/>
          </a:stretch>
        </p:blipFill>
        <p:spPr>
          <a:xfrm>
            <a:off x="904126" y="587498"/>
            <a:ext cx="7181636" cy="4488523"/>
          </a:xfrm>
          <a:prstGeom prst="rect">
            <a:avLst/>
          </a:prstGeom>
        </p:spPr>
      </p:pic>
      <p:sp>
        <p:nvSpPr>
          <p:cNvPr id="6" name="TextBox 5">
            <a:extLst>
              <a:ext uri="{FF2B5EF4-FFF2-40B4-BE49-F238E27FC236}">
                <a16:creationId xmlns:a16="http://schemas.microsoft.com/office/drawing/2014/main" id="{73C2EDF2-5E60-4A43-8E1A-A1F0451387DB}"/>
              </a:ext>
            </a:extLst>
          </p:cNvPr>
          <p:cNvSpPr txBox="1"/>
          <p:nvPr/>
        </p:nvSpPr>
        <p:spPr>
          <a:xfrm>
            <a:off x="4182866" y="4799021"/>
            <a:ext cx="3707362" cy="300082"/>
          </a:xfrm>
          <a:prstGeom prst="rect">
            <a:avLst/>
          </a:prstGeom>
          <a:noFill/>
        </p:spPr>
        <p:txBody>
          <a:bodyPr wrap="none" rtlCol="0">
            <a:spAutoFit/>
          </a:bodyPr>
          <a:lstStyle/>
          <a:p>
            <a:r>
              <a:rPr lang="en-US" sz="1350" dirty="0"/>
              <a:t>525 occurrences – BS in MBIO (2019) Holly Caudle</a:t>
            </a:r>
          </a:p>
        </p:txBody>
      </p:sp>
    </p:spTree>
    <p:extLst>
      <p:ext uri="{BB962C8B-B14F-4D97-AF65-F5344CB8AC3E}">
        <p14:creationId xmlns:p14="http://schemas.microsoft.com/office/powerpoint/2010/main" val="403741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4863" t="17869" r="14973" b="17869"/>
          <a:stretch/>
        </p:blipFill>
        <p:spPr>
          <a:xfrm>
            <a:off x="4388086" y="110354"/>
            <a:ext cx="3505043" cy="2293018"/>
          </a:xfrm>
          <a:prstGeom prst="rect">
            <a:avLst/>
          </a:prstGeom>
          <a:ln>
            <a:solidFill>
              <a:schemeClr val="tx1"/>
            </a:solidFill>
          </a:ln>
        </p:spPr>
      </p:pic>
      <p:pic>
        <p:nvPicPr>
          <p:cNvPr id="1026" name="Picture 2" descr="/var/folders/t4/g0f1t91j5cldw3gn3yk5x4lj8jw1r7/T/com.microsoft.Powerpoint/WebArchiveCopyPasteTempFiles/p2211"/>
          <p:cNvPicPr>
            <a:picLocks noChangeAspect="1" noChangeArrowheads="1"/>
          </p:cNvPicPr>
          <p:nvPr/>
        </p:nvPicPr>
        <p:blipFill rotWithShape="1">
          <a:blip r:embed="rId4">
            <a:extLst>
              <a:ext uri="{28A0092B-C50C-407E-A947-70E740481C1C}">
                <a14:useLocalDpi xmlns:a14="http://schemas.microsoft.com/office/drawing/2010/main" val="0"/>
              </a:ext>
            </a:extLst>
          </a:blip>
          <a:srcRect l="7439" r="5156" b="23186"/>
          <a:stretch/>
        </p:blipFill>
        <p:spPr bwMode="auto">
          <a:xfrm>
            <a:off x="1166457" y="2474355"/>
            <a:ext cx="4079670" cy="26691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446024" y="3039905"/>
            <a:ext cx="2480693" cy="1723653"/>
          </a:xfrm>
          <a:prstGeom prst="rect">
            <a:avLst/>
          </a:prstGeom>
          <a:ln>
            <a:solidFill>
              <a:schemeClr val="tx1"/>
            </a:solidFill>
          </a:ln>
        </p:spPr>
      </p:pic>
      <p:sp>
        <p:nvSpPr>
          <p:cNvPr id="11" name="Oval 10"/>
          <p:cNvSpPr/>
          <p:nvPr/>
        </p:nvSpPr>
        <p:spPr>
          <a:xfrm>
            <a:off x="6819935" y="1296703"/>
            <a:ext cx="177071" cy="2276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cs typeface="Arial" panose="020B0604020202020204" pitchFamily="34" charset="0"/>
            </a:endParaRPr>
          </a:p>
        </p:txBody>
      </p:sp>
      <p:sp>
        <p:nvSpPr>
          <p:cNvPr id="13" name="TextBox 12"/>
          <p:cNvSpPr txBox="1"/>
          <p:nvPr/>
        </p:nvSpPr>
        <p:spPr>
          <a:xfrm>
            <a:off x="7057640" y="1296703"/>
            <a:ext cx="702436" cy="307777"/>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Miyagi</a:t>
            </a:r>
          </a:p>
        </p:txBody>
      </p:sp>
      <p:sp>
        <p:nvSpPr>
          <p:cNvPr id="15" name="Oval 14">
            <a:extLst>
              <a:ext uri="{FF2B5EF4-FFF2-40B4-BE49-F238E27FC236}">
                <a16:creationId xmlns:a16="http://schemas.microsoft.com/office/drawing/2014/main" id="{DDE3C434-4B31-1C44-B94B-99FBAAAC76DE}"/>
              </a:ext>
            </a:extLst>
          </p:cNvPr>
          <p:cNvSpPr/>
          <p:nvPr/>
        </p:nvSpPr>
        <p:spPr>
          <a:xfrm rot="4376533">
            <a:off x="5720240" y="1760242"/>
            <a:ext cx="178329" cy="24887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4959FB0-7E50-2942-B92A-A59E98ECA2C6}"/>
              </a:ext>
            </a:extLst>
          </p:cNvPr>
          <p:cNvSpPr txBox="1"/>
          <p:nvPr/>
        </p:nvSpPr>
        <p:spPr>
          <a:xfrm>
            <a:off x="4804781" y="1893397"/>
            <a:ext cx="926857" cy="276999"/>
          </a:xfrm>
          <a:prstGeom prst="rect">
            <a:avLst/>
          </a:prstGeom>
          <a:noFill/>
        </p:spPr>
        <p:txBody>
          <a:bodyPr wrap="none" rtlCol="0">
            <a:spAutoFit/>
          </a:bodyPr>
          <a:lstStyle/>
          <a:p>
            <a:r>
              <a:rPr lang="en-US" sz="1200" dirty="0">
                <a:solidFill>
                  <a:srgbClr val="FF0000"/>
                </a:solidFill>
                <a:latin typeface="Arial" panose="020B0604020202020204" pitchFamily="34" charset="0"/>
                <a:cs typeface="Arial" panose="020B0604020202020204" pitchFamily="34" charset="0"/>
              </a:rPr>
              <a:t>Kumamoto</a:t>
            </a:r>
          </a:p>
        </p:txBody>
      </p:sp>
      <p:sp>
        <p:nvSpPr>
          <p:cNvPr id="17" name="Oval 16">
            <a:extLst>
              <a:ext uri="{FF2B5EF4-FFF2-40B4-BE49-F238E27FC236}">
                <a16:creationId xmlns:a16="http://schemas.microsoft.com/office/drawing/2014/main" id="{09E12F9B-7D4E-4E4E-8F06-2B76744516F0}"/>
              </a:ext>
            </a:extLst>
          </p:cNvPr>
          <p:cNvSpPr/>
          <p:nvPr/>
        </p:nvSpPr>
        <p:spPr>
          <a:xfrm rot="4376533">
            <a:off x="5987702" y="1620790"/>
            <a:ext cx="202775" cy="3971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871907A-8E5B-3449-AF23-2300967B81A8}"/>
              </a:ext>
            </a:extLst>
          </p:cNvPr>
          <p:cNvSpPr txBox="1"/>
          <p:nvPr/>
        </p:nvSpPr>
        <p:spPr>
          <a:xfrm>
            <a:off x="5678559" y="1393534"/>
            <a:ext cx="821059" cy="261610"/>
          </a:xfrm>
          <a:prstGeom prst="rect">
            <a:avLst/>
          </a:prstGeom>
          <a:noFill/>
        </p:spPr>
        <p:txBody>
          <a:bodyPr wrap="none" rtlCol="0">
            <a:spAutoFit/>
          </a:bodyPr>
          <a:lstStyle/>
          <a:p>
            <a:r>
              <a:rPr lang="en-US" sz="1100" dirty="0">
                <a:solidFill>
                  <a:srgbClr val="FF0000"/>
                </a:solidFill>
                <a:latin typeface="Arial" panose="020B0604020202020204" pitchFamily="34" charset="0"/>
                <a:cs typeface="Arial" panose="020B0604020202020204" pitchFamily="34" charset="0"/>
              </a:rPr>
              <a:t>Hiroshima</a:t>
            </a:r>
          </a:p>
        </p:txBody>
      </p:sp>
      <p:sp>
        <p:nvSpPr>
          <p:cNvPr id="2" name="TextBox 1">
            <a:extLst>
              <a:ext uri="{FF2B5EF4-FFF2-40B4-BE49-F238E27FC236}">
                <a16:creationId xmlns:a16="http://schemas.microsoft.com/office/drawing/2014/main" id="{BE736E2E-1C7C-1243-B269-596518735023}"/>
              </a:ext>
            </a:extLst>
          </p:cNvPr>
          <p:cNvSpPr txBox="1"/>
          <p:nvPr/>
        </p:nvSpPr>
        <p:spPr>
          <a:xfrm>
            <a:off x="1290016" y="606589"/>
            <a:ext cx="2855229"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Movement and sources of </a:t>
            </a:r>
            <a:r>
              <a:rPr lang="en-US" sz="2000" i="1" dirty="0">
                <a:latin typeface="Arial" panose="020B0604020202020204" pitchFamily="34" charset="0"/>
                <a:cs typeface="Arial" panose="020B0604020202020204" pitchFamily="34" charset="0"/>
              </a:rPr>
              <a:t>Crassostrea gigas</a:t>
            </a:r>
            <a:r>
              <a:rPr lang="en-US" sz="2000" dirty="0">
                <a:latin typeface="Arial" panose="020B0604020202020204" pitchFamily="34" charset="0"/>
                <a:cs typeface="Arial" panose="020B0604020202020204" pitchFamily="34" charset="0"/>
              </a:rPr>
              <a:t> are based on historical records</a:t>
            </a:r>
          </a:p>
        </p:txBody>
      </p:sp>
    </p:spTree>
    <p:extLst>
      <p:ext uri="{BB962C8B-B14F-4D97-AF65-F5344CB8AC3E}">
        <p14:creationId xmlns:p14="http://schemas.microsoft.com/office/powerpoint/2010/main" val="382496860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9299</TotalTime>
  <Words>1105</Words>
  <Application>Microsoft Macintosh PowerPoint</Application>
  <PresentationFormat>On-screen Show (16:9)</PresentationFormat>
  <Paragraphs>132</Paragraphs>
  <Slides>36</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Calibri</vt:lpstr>
      <vt:lpstr>Calibri Light</vt:lpstr>
      <vt:lpstr>Monaco</vt:lpstr>
      <vt:lpstr>Times New Roman</vt:lpstr>
      <vt:lpstr>1_Office Theme</vt:lpstr>
      <vt:lpstr>Office Theme</vt:lpstr>
      <vt:lpstr>The genetic legacy of the deliberate introduction of Pacific oysters</vt:lpstr>
      <vt:lpstr>Crassostrea (Magallana) gigas  Pacific cupped oyster</vt:lpstr>
      <vt:lpstr>PowerPoint Presentation</vt:lpstr>
      <vt:lpstr>PowerPoint Presentation</vt:lpstr>
      <vt:lpstr>PowerPoint Presentation</vt:lpstr>
      <vt:lpstr>PowerPoint Presentation</vt:lpstr>
      <vt:lpstr>PowerPoint Presentation</vt:lpstr>
      <vt:lpstr>Global distribution of C. gigas</vt:lpstr>
      <vt:lpstr>PowerPoint Presentation</vt:lpstr>
      <vt:lpstr>Genetic legacy of Pacific oyster introductions</vt:lpstr>
      <vt:lpstr>PowerPoint Presentation</vt:lpstr>
      <vt:lpstr>PowerPoint Presentation</vt:lpstr>
      <vt:lpstr>PowerPoint Presentation</vt:lpstr>
      <vt:lpstr>Genetic legacy of Pacific oyster introductions</vt:lpstr>
      <vt:lpstr>Genetic differentiation along latitude in Japan Phist = 0 to 0.011</vt:lpstr>
      <vt:lpstr>Genetic legacy of Pacific oyster introductions</vt:lpstr>
      <vt:lpstr>PowerPoint Presentation</vt:lpstr>
      <vt:lpstr>“Deliberate” ecological fitting  (aka strain selection) during introductions</vt:lpstr>
      <vt:lpstr>PowerPoint Presentation</vt:lpstr>
      <vt:lpstr>Genetic legacy of Pacific oyster introductions</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Dozens of species that moved with  C. gigas </vt:lpstr>
      <vt:lpstr>PowerPoint Presentation</vt:lpstr>
      <vt:lpstr>PowerPoint Presentation</vt:lpstr>
      <vt:lpstr>G. vermiculophylla distribution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259</cp:revision>
  <dcterms:created xsi:type="dcterms:W3CDTF">2021-01-26T19:14:00Z</dcterms:created>
  <dcterms:modified xsi:type="dcterms:W3CDTF">2022-10-24T15:49:22Z</dcterms:modified>
</cp:coreProperties>
</file>